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36576000" cy="27432000"/>
  <p:notesSz cx="6858000" cy="9144000"/>
  <p:defaultTextStyle>
    <a:defPPr>
      <a:defRPr lang="en-US"/>
    </a:defPPr>
    <a:lvl1pPr marL="0" algn="l" defTabSz="3448568" rtl="0" eaLnBrk="1" latinLnBrk="0" hangingPunct="1">
      <a:defRPr sz="6800" kern="1200">
        <a:solidFill>
          <a:schemeClr val="tx1"/>
        </a:solidFill>
        <a:latin typeface="+mn-lt"/>
        <a:ea typeface="+mn-ea"/>
        <a:cs typeface="+mn-cs"/>
      </a:defRPr>
    </a:lvl1pPr>
    <a:lvl2pPr marL="1724284" algn="l" defTabSz="3448568" rtl="0" eaLnBrk="1" latinLnBrk="0" hangingPunct="1">
      <a:defRPr sz="6800" kern="1200">
        <a:solidFill>
          <a:schemeClr val="tx1"/>
        </a:solidFill>
        <a:latin typeface="+mn-lt"/>
        <a:ea typeface="+mn-ea"/>
        <a:cs typeface="+mn-cs"/>
      </a:defRPr>
    </a:lvl2pPr>
    <a:lvl3pPr marL="3448568" algn="l" defTabSz="3448568" rtl="0" eaLnBrk="1" latinLnBrk="0" hangingPunct="1">
      <a:defRPr sz="6800" kern="1200">
        <a:solidFill>
          <a:schemeClr val="tx1"/>
        </a:solidFill>
        <a:latin typeface="+mn-lt"/>
        <a:ea typeface="+mn-ea"/>
        <a:cs typeface="+mn-cs"/>
      </a:defRPr>
    </a:lvl3pPr>
    <a:lvl4pPr marL="5172852" algn="l" defTabSz="3448568" rtl="0" eaLnBrk="1" latinLnBrk="0" hangingPunct="1">
      <a:defRPr sz="6800" kern="1200">
        <a:solidFill>
          <a:schemeClr val="tx1"/>
        </a:solidFill>
        <a:latin typeface="+mn-lt"/>
        <a:ea typeface="+mn-ea"/>
        <a:cs typeface="+mn-cs"/>
      </a:defRPr>
    </a:lvl4pPr>
    <a:lvl5pPr marL="6897136" algn="l" defTabSz="3448568" rtl="0" eaLnBrk="1" latinLnBrk="0" hangingPunct="1">
      <a:defRPr sz="6800" kern="1200">
        <a:solidFill>
          <a:schemeClr val="tx1"/>
        </a:solidFill>
        <a:latin typeface="+mn-lt"/>
        <a:ea typeface="+mn-ea"/>
        <a:cs typeface="+mn-cs"/>
      </a:defRPr>
    </a:lvl5pPr>
    <a:lvl6pPr marL="8621420" algn="l" defTabSz="3448568" rtl="0" eaLnBrk="1" latinLnBrk="0" hangingPunct="1">
      <a:defRPr sz="6800" kern="1200">
        <a:solidFill>
          <a:schemeClr val="tx1"/>
        </a:solidFill>
        <a:latin typeface="+mn-lt"/>
        <a:ea typeface="+mn-ea"/>
        <a:cs typeface="+mn-cs"/>
      </a:defRPr>
    </a:lvl6pPr>
    <a:lvl7pPr marL="10345704" algn="l" defTabSz="3448568" rtl="0" eaLnBrk="1" latinLnBrk="0" hangingPunct="1">
      <a:defRPr sz="6800" kern="1200">
        <a:solidFill>
          <a:schemeClr val="tx1"/>
        </a:solidFill>
        <a:latin typeface="+mn-lt"/>
        <a:ea typeface="+mn-ea"/>
        <a:cs typeface="+mn-cs"/>
      </a:defRPr>
    </a:lvl7pPr>
    <a:lvl8pPr marL="12069989" algn="l" defTabSz="3448568" rtl="0" eaLnBrk="1" latinLnBrk="0" hangingPunct="1">
      <a:defRPr sz="6800" kern="1200">
        <a:solidFill>
          <a:schemeClr val="tx1"/>
        </a:solidFill>
        <a:latin typeface="+mn-lt"/>
        <a:ea typeface="+mn-ea"/>
        <a:cs typeface="+mn-cs"/>
      </a:defRPr>
    </a:lvl8pPr>
    <a:lvl9pPr marL="13794273" algn="l" defTabSz="3448568"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68" autoAdjust="0"/>
    <p:restoredTop sz="94660"/>
  </p:normalViewPr>
  <p:slideViewPr>
    <p:cSldViewPr>
      <p:cViewPr>
        <p:scale>
          <a:sx n="24" d="100"/>
          <a:sy n="24" d="100"/>
        </p:scale>
        <p:origin x="1764" y="498"/>
      </p:cViewPr>
      <p:guideLst>
        <p:guide orient="horz" pos="8640"/>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8521702"/>
            <a:ext cx="31089600" cy="5880100"/>
          </a:xfrm>
        </p:spPr>
        <p:txBody>
          <a:bodyPr/>
          <a:lstStyle/>
          <a:p>
            <a:r>
              <a:rPr lang="en-US"/>
              <a:t>Click to edit Master title style</a:t>
            </a:r>
          </a:p>
        </p:txBody>
      </p:sp>
      <p:sp>
        <p:nvSpPr>
          <p:cNvPr id="3" name="Subtitle 2"/>
          <p:cNvSpPr>
            <a:spLocks noGrp="1"/>
          </p:cNvSpPr>
          <p:nvPr>
            <p:ph type="subTitle" idx="1"/>
          </p:nvPr>
        </p:nvSpPr>
        <p:spPr>
          <a:xfrm>
            <a:off x="5486400" y="15544800"/>
            <a:ext cx="25603200" cy="7010400"/>
          </a:xfrm>
        </p:spPr>
        <p:txBody>
          <a:bodyPr/>
          <a:lstStyle>
            <a:lvl1pPr marL="0" indent="0" algn="ctr">
              <a:buNone/>
              <a:defRPr>
                <a:solidFill>
                  <a:schemeClr val="tx1">
                    <a:tint val="75000"/>
                  </a:schemeClr>
                </a:solidFill>
              </a:defRPr>
            </a:lvl1pPr>
            <a:lvl2pPr marL="1724284" indent="0" algn="ctr">
              <a:buNone/>
              <a:defRPr>
                <a:solidFill>
                  <a:schemeClr val="tx1">
                    <a:tint val="75000"/>
                  </a:schemeClr>
                </a:solidFill>
              </a:defRPr>
            </a:lvl2pPr>
            <a:lvl3pPr marL="3448568" indent="0" algn="ctr">
              <a:buNone/>
              <a:defRPr>
                <a:solidFill>
                  <a:schemeClr val="tx1">
                    <a:tint val="75000"/>
                  </a:schemeClr>
                </a:solidFill>
              </a:defRPr>
            </a:lvl3pPr>
            <a:lvl4pPr marL="5172852" indent="0" algn="ctr">
              <a:buNone/>
              <a:defRPr>
                <a:solidFill>
                  <a:schemeClr val="tx1">
                    <a:tint val="75000"/>
                  </a:schemeClr>
                </a:solidFill>
              </a:defRPr>
            </a:lvl4pPr>
            <a:lvl5pPr marL="6897136" indent="0" algn="ctr">
              <a:buNone/>
              <a:defRPr>
                <a:solidFill>
                  <a:schemeClr val="tx1">
                    <a:tint val="75000"/>
                  </a:schemeClr>
                </a:solidFill>
              </a:defRPr>
            </a:lvl5pPr>
            <a:lvl6pPr marL="8621420" indent="0" algn="ctr">
              <a:buNone/>
              <a:defRPr>
                <a:solidFill>
                  <a:schemeClr val="tx1">
                    <a:tint val="75000"/>
                  </a:schemeClr>
                </a:solidFill>
              </a:defRPr>
            </a:lvl6pPr>
            <a:lvl7pPr marL="10345704" indent="0" algn="ctr">
              <a:buNone/>
              <a:defRPr>
                <a:solidFill>
                  <a:schemeClr val="tx1">
                    <a:tint val="75000"/>
                  </a:schemeClr>
                </a:solidFill>
              </a:defRPr>
            </a:lvl7pPr>
            <a:lvl8pPr marL="12069989" indent="0" algn="ctr">
              <a:buNone/>
              <a:defRPr>
                <a:solidFill>
                  <a:schemeClr val="tx1">
                    <a:tint val="75000"/>
                  </a:schemeClr>
                </a:solidFill>
              </a:defRPr>
            </a:lvl8pPr>
            <a:lvl9pPr marL="1379427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B4800F-7083-4ABB-8243-7891FFAAE4C8}"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50041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B4800F-7083-4ABB-8243-7891FFAAE4C8}"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304763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600" y="1098554"/>
            <a:ext cx="8229600" cy="23406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28800" y="1098554"/>
            <a:ext cx="24079200" cy="23406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B4800F-7083-4ABB-8243-7891FFAAE4C8}"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25956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B4800F-7083-4ABB-8243-7891FFAAE4C8}"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2328957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17627602"/>
            <a:ext cx="31089600" cy="5448300"/>
          </a:xfrm>
        </p:spPr>
        <p:txBody>
          <a:bodyPr anchor="t"/>
          <a:lstStyle>
            <a:lvl1pPr algn="l">
              <a:defRPr sz="15100" b="1" cap="all"/>
            </a:lvl1pPr>
          </a:lstStyle>
          <a:p>
            <a:r>
              <a:rPr lang="en-US"/>
              <a:t>Click to edit Master title style</a:t>
            </a:r>
          </a:p>
        </p:txBody>
      </p:sp>
      <p:sp>
        <p:nvSpPr>
          <p:cNvPr id="3" name="Text Placeholder 2"/>
          <p:cNvSpPr>
            <a:spLocks noGrp="1"/>
          </p:cNvSpPr>
          <p:nvPr>
            <p:ph type="body" idx="1"/>
          </p:nvPr>
        </p:nvSpPr>
        <p:spPr>
          <a:xfrm>
            <a:off x="2889252" y="11626854"/>
            <a:ext cx="31089600" cy="6000748"/>
          </a:xfrm>
        </p:spPr>
        <p:txBody>
          <a:bodyPr anchor="b"/>
          <a:lstStyle>
            <a:lvl1pPr marL="0" indent="0">
              <a:buNone/>
              <a:defRPr sz="7500">
                <a:solidFill>
                  <a:schemeClr val="tx1">
                    <a:tint val="75000"/>
                  </a:schemeClr>
                </a:solidFill>
              </a:defRPr>
            </a:lvl1pPr>
            <a:lvl2pPr marL="1724284" indent="0">
              <a:buNone/>
              <a:defRPr sz="6800">
                <a:solidFill>
                  <a:schemeClr val="tx1">
                    <a:tint val="75000"/>
                  </a:schemeClr>
                </a:solidFill>
              </a:defRPr>
            </a:lvl2pPr>
            <a:lvl3pPr marL="3448568" indent="0">
              <a:buNone/>
              <a:defRPr sz="6000">
                <a:solidFill>
                  <a:schemeClr val="tx1">
                    <a:tint val="75000"/>
                  </a:schemeClr>
                </a:solidFill>
              </a:defRPr>
            </a:lvl3pPr>
            <a:lvl4pPr marL="5172852" indent="0">
              <a:buNone/>
              <a:defRPr sz="5300">
                <a:solidFill>
                  <a:schemeClr val="tx1">
                    <a:tint val="75000"/>
                  </a:schemeClr>
                </a:solidFill>
              </a:defRPr>
            </a:lvl4pPr>
            <a:lvl5pPr marL="6897136" indent="0">
              <a:buNone/>
              <a:defRPr sz="5300">
                <a:solidFill>
                  <a:schemeClr val="tx1">
                    <a:tint val="75000"/>
                  </a:schemeClr>
                </a:solidFill>
              </a:defRPr>
            </a:lvl5pPr>
            <a:lvl6pPr marL="8621420" indent="0">
              <a:buNone/>
              <a:defRPr sz="5300">
                <a:solidFill>
                  <a:schemeClr val="tx1">
                    <a:tint val="75000"/>
                  </a:schemeClr>
                </a:solidFill>
              </a:defRPr>
            </a:lvl6pPr>
            <a:lvl7pPr marL="10345704" indent="0">
              <a:buNone/>
              <a:defRPr sz="5300">
                <a:solidFill>
                  <a:schemeClr val="tx1">
                    <a:tint val="75000"/>
                  </a:schemeClr>
                </a:solidFill>
              </a:defRPr>
            </a:lvl7pPr>
            <a:lvl8pPr marL="12069989" indent="0">
              <a:buNone/>
              <a:defRPr sz="5300">
                <a:solidFill>
                  <a:schemeClr val="tx1">
                    <a:tint val="75000"/>
                  </a:schemeClr>
                </a:solidFill>
              </a:defRPr>
            </a:lvl8pPr>
            <a:lvl9pPr marL="13794273" indent="0">
              <a:buNone/>
              <a:defRPr sz="5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B4800F-7083-4ABB-8243-7891FFAAE4C8}" type="datetimeFigureOut">
              <a:rPr lang="en-US" smtClean="0"/>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1885475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8800" y="6400802"/>
            <a:ext cx="16154400" cy="18103852"/>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592800" y="6400802"/>
            <a:ext cx="16154400" cy="18103852"/>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B4800F-7083-4ABB-8243-7891FFAAE4C8}" type="datetimeFigureOut">
              <a:rPr lang="en-US" smtClean="0"/>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324725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801" y="6140452"/>
            <a:ext cx="16160752" cy="2559048"/>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a:t>Click to edit Master text styles</a:t>
            </a:r>
          </a:p>
        </p:txBody>
      </p:sp>
      <p:sp>
        <p:nvSpPr>
          <p:cNvPr id="4" name="Content Placeholder 3"/>
          <p:cNvSpPr>
            <a:spLocks noGrp="1"/>
          </p:cNvSpPr>
          <p:nvPr>
            <p:ph sz="half" idx="2"/>
          </p:nvPr>
        </p:nvSpPr>
        <p:spPr>
          <a:xfrm>
            <a:off x="1828801" y="8699500"/>
            <a:ext cx="16160752" cy="15805152"/>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102" y="6140452"/>
            <a:ext cx="16167100" cy="2559048"/>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a:t>Click to edit Master text styles</a:t>
            </a:r>
          </a:p>
        </p:txBody>
      </p:sp>
      <p:sp>
        <p:nvSpPr>
          <p:cNvPr id="6" name="Content Placeholder 5"/>
          <p:cNvSpPr>
            <a:spLocks noGrp="1"/>
          </p:cNvSpPr>
          <p:nvPr>
            <p:ph sz="quarter" idx="4"/>
          </p:nvPr>
        </p:nvSpPr>
        <p:spPr>
          <a:xfrm>
            <a:off x="18580102" y="8699500"/>
            <a:ext cx="16167100" cy="15805152"/>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B4800F-7083-4ABB-8243-7891FFAAE4C8}" type="datetimeFigureOut">
              <a:rPr lang="en-US" smtClean="0"/>
              <a:t>7/31/2018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25116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B4800F-7083-4ABB-8243-7891FFAAE4C8}" type="datetimeFigureOut">
              <a:rPr lang="en-US" smtClean="0"/>
              <a:t>7/31/2018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308478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4800F-7083-4ABB-8243-7891FFAAE4C8}" type="datetimeFigureOut">
              <a:rPr lang="en-US" smtClean="0"/>
              <a:t>7/31/2018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380684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3" y="1092200"/>
            <a:ext cx="12033252" cy="4648200"/>
          </a:xfrm>
        </p:spPr>
        <p:txBody>
          <a:bodyPr anchor="b"/>
          <a:lstStyle>
            <a:lvl1pPr algn="l">
              <a:defRPr sz="7500" b="1"/>
            </a:lvl1pPr>
          </a:lstStyle>
          <a:p>
            <a:r>
              <a:rPr lang="en-US"/>
              <a:t>Click to edit Master title style</a:t>
            </a:r>
          </a:p>
        </p:txBody>
      </p:sp>
      <p:sp>
        <p:nvSpPr>
          <p:cNvPr id="3" name="Content Placeholder 2"/>
          <p:cNvSpPr>
            <a:spLocks noGrp="1"/>
          </p:cNvSpPr>
          <p:nvPr>
            <p:ph idx="1"/>
          </p:nvPr>
        </p:nvSpPr>
        <p:spPr>
          <a:xfrm>
            <a:off x="14300200" y="1092202"/>
            <a:ext cx="20447000" cy="23412452"/>
          </a:xfrm>
        </p:spPr>
        <p:txBody>
          <a:bodyPr/>
          <a:lstStyle>
            <a:lvl1pPr>
              <a:defRPr sz="12100"/>
            </a:lvl1pPr>
            <a:lvl2pPr>
              <a:defRPr sz="10600"/>
            </a:lvl2pPr>
            <a:lvl3pPr>
              <a:defRPr sz="9100"/>
            </a:lvl3pPr>
            <a:lvl4pPr>
              <a:defRPr sz="7500"/>
            </a:lvl4pPr>
            <a:lvl5pPr>
              <a:defRPr sz="7500"/>
            </a:lvl5pPr>
            <a:lvl6pPr>
              <a:defRPr sz="7500"/>
            </a:lvl6pPr>
            <a:lvl7pPr>
              <a:defRPr sz="7500"/>
            </a:lvl7pPr>
            <a:lvl8pPr>
              <a:defRPr sz="7500"/>
            </a:lvl8pPr>
            <a:lvl9pPr>
              <a:defRPr sz="7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803" y="5740402"/>
            <a:ext cx="12033252" cy="18764252"/>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a:t>Click to edit Master text styles</a:t>
            </a:r>
          </a:p>
        </p:txBody>
      </p:sp>
      <p:sp>
        <p:nvSpPr>
          <p:cNvPr id="5" name="Date Placeholder 4"/>
          <p:cNvSpPr>
            <a:spLocks noGrp="1"/>
          </p:cNvSpPr>
          <p:nvPr>
            <p:ph type="dt" sz="half" idx="10"/>
          </p:nvPr>
        </p:nvSpPr>
        <p:spPr/>
        <p:txBody>
          <a:bodyPr/>
          <a:lstStyle/>
          <a:p>
            <a:fld id="{86B4800F-7083-4ABB-8243-7891FFAAE4C8}" type="datetimeFigureOut">
              <a:rPr lang="en-US" smtClean="0"/>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525005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19202400"/>
            <a:ext cx="21945600" cy="2266952"/>
          </a:xfrm>
        </p:spPr>
        <p:txBody>
          <a:bodyPr anchor="b"/>
          <a:lstStyle>
            <a:lvl1pPr algn="l">
              <a:defRPr sz="7500" b="1"/>
            </a:lvl1pPr>
          </a:lstStyle>
          <a:p>
            <a:r>
              <a:rPr lang="en-US"/>
              <a:t>Click to edit Master title style</a:t>
            </a:r>
          </a:p>
        </p:txBody>
      </p:sp>
      <p:sp>
        <p:nvSpPr>
          <p:cNvPr id="3" name="Picture Placeholder 2"/>
          <p:cNvSpPr>
            <a:spLocks noGrp="1"/>
          </p:cNvSpPr>
          <p:nvPr>
            <p:ph type="pic" idx="1"/>
          </p:nvPr>
        </p:nvSpPr>
        <p:spPr>
          <a:xfrm>
            <a:off x="7169152" y="2451100"/>
            <a:ext cx="21945600" cy="16459200"/>
          </a:xfrm>
        </p:spPr>
        <p:txBody>
          <a:bodyPr/>
          <a:lstStyle>
            <a:lvl1pPr marL="0" indent="0">
              <a:buNone/>
              <a:defRPr sz="12100"/>
            </a:lvl1pPr>
            <a:lvl2pPr marL="1724284" indent="0">
              <a:buNone/>
              <a:defRPr sz="10600"/>
            </a:lvl2pPr>
            <a:lvl3pPr marL="3448568" indent="0">
              <a:buNone/>
              <a:defRPr sz="9100"/>
            </a:lvl3pPr>
            <a:lvl4pPr marL="5172852" indent="0">
              <a:buNone/>
              <a:defRPr sz="7500"/>
            </a:lvl4pPr>
            <a:lvl5pPr marL="6897136" indent="0">
              <a:buNone/>
              <a:defRPr sz="7500"/>
            </a:lvl5pPr>
            <a:lvl6pPr marL="8621420" indent="0">
              <a:buNone/>
              <a:defRPr sz="7500"/>
            </a:lvl6pPr>
            <a:lvl7pPr marL="10345704" indent="0">
              <a:buNone/>
              <a:defRPr sz="7500"/>
            </a:lvl7pPr>
            <a:lvl8pPr marL="12069989" indent="0">
              <a:buNone/>
              <a:defRPr sz="7500"/>
            </a:lvl8pPr>
            <a:lvl9pPr marL="13794273" indent="0">
              <a:buNone/>
              <a:defRPr sz="7500"/>
            </a:lvl9pPr>
          </a:lstStyle>
          <a:p>
            <a:endParaRPr lang="en-US"/>
          </a:p>
        </p:txBody>
      </p:sp>
      <p:sp>
        <p:nvSpPr>
          <p:cNvPr id="4" name="Text Placeholder 3"/>
          <p:cNvSpPr>
            <a:spLocks noGrp="1"/>
          </p:cNvSpPr>
          <p:nvPr>
            <p:ph type="body" sz="half" idx="2"/>
          </p:nvPr>
        </p:nvSpPr>
        <p:spPr>
          <a:xfrm>
            <a:off x="7169152" y="21469352"/>
            <a:ext cx="21945600" cy="3219448"/>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a:t>Click to edit Master text styles</a:t>
            </a:r>
          </a:p>
        </p:txBody>
      </p:sp>
      <p:sp>
        <p:nvSpPr>
          <p:cNvPr id="5" name="Date Placeholder 4"/>
          <p:cNvSpPr>
            <a:spLocks noGrp="1"/>
          </p:cNvSpPr>
          <p:nvPr>
            <p:ph type="dt" sz="half" idx="10"/>
          </p:nvPr>
        </p:nvSpPr>
        <p:spPr/>
        <p:txBody>
          <a:bodyPr/>
          <a:lstStyle/>
          <a:p>
            <a:fld id="{86B4800F-7083-4ABB-8243-7891FFAAE4C8}" type="datetimeFigureOut">
              <a:rPr lang="en-US" smtClean="0"/>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231CB-BE0A-459B-8C1F-EADCA5BF86F5}" type="slidenum">
              <a:rPr lang="en-US" smtClean="0"/>
              <a:t>‹#›</a:t>
            </a:fld>
            <a:endParaRPr lang="en-US"/>
          </a:p>
        </p:txBody>
      </p:sp>
    </p:spTree>
    <p:extLst>
      <p:ext uri="{BB962C8B-B14F-4D97-AF65-F5344CB8AC3E}">
        <p14:creationId xmlns:p14="http://schemas.microsoft.com/office/powerpoint/2010/main" val="212502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098552"/>
            <a:ext cx="32918400" cy="45720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1828800" y="6400802"/>
            <a:ext cx="32918400" cy="18103852"/>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828800" y="25425402"/>
            <a:ext cx="8534400" cy="146050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86B4800F-7083-4ABB-8243-7891FFAAE4C8}" type="datetimeFigureOut">
              <a:rPr lang="en-US" smtClean="0"/>
              <a:t>7/31/2018</a:t>
            </a:fld>
            <a:endParaRPr lang="en-US"/>
          </a:p>
        </p:txBody>
      </p:sp>
      <p:sp>
        <p:nvSpPr>
          <p:cNvPr id="5" name="Footer Placeholder 4"/>
          <p:cNvSpPr>
            <a:spLocks noGrp="1"/>
          </p:cNvSpPr>
          <p:nvPr>
            <p:ph type="ftr" sz="quarter" idx="3"/>
          </p:nvPr>
        </p:nvSpPr>
        <p:spPr>
          <a:xfrm>
            <a:off x="12496800" y="25425402"/>
            <a:ext cx="11582400" cy="146050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25425402"/>
            <a:ext cx="8534400" cy="146050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3CB231CB-BE0A-459B-8C1F-EADCA5BF86F5}" type="slidenum">
              <a:rPr lang="en-US" smtClean="0"/>
              <a:t>‹#›</a:t>
            </a:fld>
            <a:endParaRPr lang="en-US"/>
          </a:p>
        </p:txBody>
      </p:sp>
    </p:spTree>
    <p:extLst>
      <p:ext uri="{BB962C8B-B14F-4D97-AF65-F5344CB8AC3E}">
        <p14:creationId xmlns:p14="http://schemas.microsoft.com/office/powerpoint/2010/main" val="3056958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48568" rtl="0" eaLnBrk="1" latinLnBrk="0" hangingPunct="1">
        <a:spcBef>
          <a:spcPct val="0"/>
        </a:spcBef>
        <a:buNone/>
        <a:defRPr sz="16600" kern="1200">
          <a:solidFill>
            <a:schemeClr val="tx1"/>
          </a:solidFill>
          <a:latin typeface="+mj-lt"/>
          <a:ea typeface="+mj-ea"/>
          <a:cs typeface="+mj-cs"/>
        </a:defRPr>
      </a:lvl1pPr>
    </p:titleStyle>
    <p:bodyStyle>
      <a:lvl1pPr marL="1293213" indent="-1293213" algn="l" defTabSz="3448568" rtl="0" eaLnBrk="1" latinLnBrk="0" hangingPunct="1">
        <a:spcBef>
          <a:spcPct val="20000"/>
        </a:spcBef>
        <a:buFont typeface="Arial" panose="020B0604020202020204" pitchFamily="34" charset="0"/>
        <a:buChar char="•"/>
        <a:defRPr sz="12100" kern="1200">
          <a:solidFill>
            <a:schemeClr val="tx1"/>
          </a:solidFill>
          <a:latin typeface="+mn-lt"/>
          <a:ea typeface="+mn-ea"/>
          <a:cs typeface="+mn-cs"/>
        </a:defRPr>
      </a:lvl1pPr>
      <a:lvl2pPr marL="2801962" indent="-1077678" algn="l" defTabSz="3448568" rtl="0" eaLnBrk="1" latinLnBrk="0" hangingPunct="1">
        <a:spcBef>
          <a:spcPct val="20000"/>
        </a:spcBef>
        <a:buFont typeface="Arial" panose="020B0604020202020204" pitchFamily="34" charset="0"/>
        <a:buChar char="–"/>
        <a:defRPr sz="10600" kern="1200">
          <a:solidFill>
            <a:schemeClr val="tx1"/>
          </a:solidFill>
          <a:latin typeface="+mn-lt"/>
          <a:ea typeface="+mn-ea"/>
          <a:cs typeface="+mn-cs"/>
        </a:defRPr>
      </a:lvl2pPr>
      <a:lvl3pPr marL="4310710" indent="-862142" algn="l" defTabSz="3448568"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3pPr>
      <a:lvl4pPr marL="6034994" indent="-862142" algn="l" defTabSz="3448568"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4pPr>
      <a:lvl5pPr marL="7759278" indent="-862142" algn="l" defTabSz="3448568"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5pPr>
      <a:lvl6pPr marL="9483562" indent="-862142" algn="l" defTabSz="3448568"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6pPr>
      <a:lvl7pPr marL="11207847" indent="-862142" algn="l" defTabSz="3448568"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7pPr>
      <a:lvl8pPr marL="12932131" indent="-862142" algn="l" defTabSz="3448568"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8pPr>
      <a:lvl9pPr marL="14656415" indent="-862142" algn="l" defTabSz="3448568" rtl="0" eaLnBrk="1" latinLnBrk="0" hangingPunct="1">
        <a:spcBef>
          <a:spcPct val="20000"/>
        </a:spcBef>
        <a:buFont typeface="Arial" panose="020B0604020202020204" pitchFamily="34" charset="0"/>
        <a:buChar char="•"/>
        <a:defRPr sz="7500" kern="1200">
          <a:solidFill>
            <a:schemeClr val="tx1"/>
          </a:solidFill>
          <a:latin typeface="+mn-lt"/>
          <a:ea typeface="+mn-ea"/>
          <a:cs typeface="+mn-cs"/>
        </a:defRPr>
      </a:lvl9pPr>
    </p:bodyStyle>
    <p:otherStyle>
      <a:defPPr>
        <a:defRPr lang="en-US"/>
      </a:defPPr>
      <a:lvl1pPr marL="0" algn="l" defTabSz="3448568" rtl="0" eaLnBrk="1" latinLnBrk="0" hangingPunct="1">
        <a:defRPr sz="6800" kern="1200">
          <a:solidFill>
            <a:schemeClr val="tx1"/>
          </a:solidFill>
          <a:latin typeface="+mn-lt"/>
          <a:ea typeface="+mn-ea"/>
          <a:cs typeface="+mn-cs"/>
        </a:defRPr>
      </a:lvl1pPr>
      <a:lvl2pPr marL="1724284" algn="l" defTabSz="3448568" rtl="0" eaLnBrk="1" latinLnBrk="0" hangingPunct="1">
        <a:defRPr sz="6800" kern="1200">
          <a:solidFill>
            <a:schemeClr val="tx1"/>
          </a:solidFill>
          <a:latin typeface="+mn-lt"/>
          <a:ea typeface="+mn-ea"/>
          <a:cs typeface="+mn-cs"/>
        </a:defRPr>
      </a:lvl2pPr>
      <a:lvl3pPr marL="3448568" algn="l" defTabSz="3448568" rtl="0" eaLnBrk="1" latinLnBrk="0" hangingPunct="1">
        <a:defRPr sz="6800" kern="1200">
          <a:solidFill>
            <a:schemeClr val="tx1"/>
          </a:solidFill>
          <a:latin typeface="+mn-lt"/>
          <a:ea typeface="+mn-ea"/>
          <a:cs typeface="+mn-cs"/>
        </a:defRPr>
      </a:lvl3pPr>
      <a:lvl4pPr marL="5172852" algn="l" defTabSz="3448568" rtl="0" eaLnBrk="1" latinLnBrk="0" hangingPunct="1">
        <a:defRPr sz="6800" kern="1200">
          <a:solidFill>
            <a:schemeClr val="tx1"/>
          </a:solidFill>
          <a:latin typeface="+mn-lt"/>
          <a:ea typeface="+mn-ea"/>
          <a:cs typeface="+mn-cs"/>
        </a:defRPr>
      </a:lvl4pPr>
      <a:lvl5pPr marL="6897136" algn="l" defTabSz="3448568" rtl="0" eaLnBrk="1" latinLnBrk="0" hangingPunct="1">
        <a:defRPr sz="6800" kern="1200">
          <a:solidFill>
            <a:schemeClr val="tx1"/>
          </a:solidFill>
          <a:latin typeface="+mn-lt"/>
          <a:ea typeface="+mn-ea"/>
          <a:cs typeface="+mn-cs"/>
        </a:defRPr>
      </a:lvl5pPr>
      <a:lvl6pPr marL="8621420" algn="l" defTabSz="3448568" rtl="0" eaLnBrk="1" latinLnBrk="0" hangingPunct="1">
        <a:defRPr sz="6800" kern="1200">
          <a:solidFill>
            <a:schemeClr val="tx1"/>
          </a:solidFill>
          <a:latin typeface="+mn-lt"/>
          <a:ea typeface="+mn-ea"/>
          <a:cs typeface="+mn-cs"/>
        </a:defRPr>
      </a:lvl6pPr>
      <a:lvl7pPr marL="10345704" algn="l" defTabSz="3448568" rtl="0" eaLnBrk="1" latinLnBrk="0" hangingPunct="1">
        <a:defRPr sz="6800" kern="1200">
          <a:solidFill>
            <a:schemeClr val="tx1"/>
          </a:solidFill>
          <a:latin typeface="+mn-lt"/>
          <a:ea typeface="+mn-ea"/>
          <a:cs typeface="+mn-cs"/>
        </a:defRPr>
      </a:lvl7pPr>
      <a:lvl8pPr marL="12069989" algn="l" defTabSz="3448568" rtl="0" eaLnBrk="1" latinLnBrk="0" hangingPunct="1">
        <a:defRPr sz="6800" kern="1200">
          <a:solidFill>
            <a:schemeClr val="tx1"/>
          </a:solidFill>
          <a:latin typeface="+mn-lt"/>
          <a:ea typeface="+mn-ea"/>
          <a:cs typeface="+mn-cs"/>
        </a:defRPr>
      </a:lvl8pPr>
      <a:lvl9pPr marL="13794273" algn="l" defTabSz="3448568"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pa.org/ed/precollege/about/psymajor-guidelines.pdf" TargetMode="External"/><Relationship Id="rId13" Type="http://schemas.openxmlformats.org/officeDocument/2006/relationships/image" Target="../media/image6.png"/><Relationship Id="rId3" Type="http://schemas.openxmlformats.org/officeDocument/2006/relationships/image" Target="../media/image2.jpeg"/><Relationship Id="rId7" Type="http://schemas.openxmlformats.org/officeDocument/2006/relationships/image" Target="../media/image4.png"/><Relationship Id="rId12" Type="http://schemas.openxmlformats.org/officeDocument/2006/relationships/image" Target="../media/image5.png"/><Relationship Id="rId17" Type="http://schemas.openxmlformats.org/officeDocument/2006/relationships/image" Target="../media/image9.png"/><Relationship Id="rId2" Type="http://schemas.openxmlformats.org/officeDocument/2006/relationships/image" Target="../media/image1.jpeg"/><Relationship Id="rId16"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hyperlink" Target="http://personal.denison.edu/~matthewsn/psychologyofmusic" TargetMode="External"/><Relationship Id="rId11" Type="http://schemas.openxmlformats.org/officeDocument/2006/relationships/hyperlink" Target="http://journals.sagepub.com/home/pss" TargetMode="External"/><Relationship Id="rId5" Type="http://schemas.openxmlformats.org/officeDocument/2006/relationships/hyperlink" Target="http://personal.denison.edu/~matthewsn/nitop2018" TargetMode="External"/><Relationship Id="rId15" Type="http://schemas.openxmlformats.org/officeDocument/2006/relationships/hyperlink" Target="https://www.ncbi.nlm.nih.gov/pubmed/?term=27530500" TargetMode="External"/><Relationship Id="rId10" Type="http://schemas.openxmlformats.org/officeDocument/2006/relationships/hyperlink" Target="https://en.wikipedia.org/wiki/Musicophilia" TargetMode="External"/><Relationship Id="rId4" Type="http://schemas.openxmlformats.org/officeDocument/2006/relationships/image" Target="../media/image3.jpeg"/><Relationship Id="rId9" Type="http://schemas.openxmlformats.org/officeDocument/2006/relationships/hyperlink" Target="https://en.wikipedia.org/wiki/This_Is_Your_Brain_on_Music" TargetMode="Externa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726907" y="76200"/>
            <a:ext cx="21421249" cy="1877437"/>
          </a:xfrm>
          <a:prstGeom prst="rect">
            <a:avLst/>
          </a:prstGeom>
          <a:noFill/>
        </p:spPr>
        <p:txBody>
          <a:bodyPr wrap="none" rtlCol="0">
            <a:spAutoFit/>
          </a:bodyPr>
          <a:lstStyle/>
          <a:p>
            <a:pPr algn="ctr"/>
            <a:r>
              <a:rPr lang="en-US" sz="7200" b="1" dirty="0">
                <a:latin typeface="Helvetica" panose="020B0604020202020204" pitchFamily="34" charset="0"/>
                <a:cs typeface="Helvetica" panose="020B0604020202020204" pitchFamily="34" charset="0"/>
              </a:rPr>
              <a:t>Oral Communication in the Psychology of Music</a:t>
            </a:r>
          </a:p>
          <a:p>
            <a:pPr algn="ctr"/>
            <a:r>
              <a:rPr lang="en-US" sz="4400" b="1" dirty="0">
                <a:latin typeface="Helvetica" panose="020B0604020202020204" pitchFamily="34" charset="0"/>
                <a:cs typeface="Helvetica" panose="020B0604020202020204" pitchFamily="34" charset="0"/>
              </a:rPr>
              <a:t>Nestor Matthews, Department of Psychology, Denison University</a:t>
            </a:r>
          </a:p>
        </p:txBody>
      </p:sp>
      <p:sp>
        <p:nvSpPr>
          <p:cNvPr id="9" name="Line 68"/>
          <p:cNvSpPr>
            <a:spLocks noChangeShapeType="1"/>
          </p:cNvSpPr>
          <p:nvPr/>
        </p:nvSpPr>
        <p:spPr bwMode="auto">
          <a:xfrm>
            <a:off x="0" y="3429000"/>
            <a:ext cx="36576000" cy="33274"/>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nvGrpSpPr>
          <p:cNvPr id="7" name="Group 6"/>
          <p:cNvGrpSpPr/>
          <p:nvPr/>
        </p:nvGrpSpPr>
        <p:grpSpPr>
          <a:xfrm>
            <a:off x="457200" y="66802"/>
            <a:ext cx="5670735" cy="3243072"/>
            <a:chOff x="762000" y="2514600"/>
            <a:chExt cx="7386071" cy="4235450"/>
          </a:xfrm>
        </p:grpSpPr>
        <p:pic>
          <p:nvPicPr>
            <p:cNvPr id="13" name="Picture 2" descr="http://ird.utpb.edu/media/images/Classroom%20Right%2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762000" y="2514600"/>
              <a:ext cx="7386071" cy="423545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438113" flipV="1">
              <a:off x="5562599" y="4743732"/>
              <a:ext cx="845979" cy="1046264"/>
            </a:xfrm>
            <a:prstGeom prst="rect">
              <a:avLst/>
            </a:prstGeom>
          </p:spPr>
        </p:pic>
      </p:grpSp>
      <p:pic>
        <p:nvPicPr>
          <p:cNvPr id="17" name="Picture 6" descr="File:SwaseyObservatoryChapelDenisonUniversit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09024" y="66802"/>
            <a:ext cx="5685976" cy="3243072"/>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5813639" y="3677262"/>
            <a:ext cx="5570757" cy="1200329"/>
          </a:xfrm>
          <a:prstGeom prst="rect">
            <a:avLst/>
          </a:prstGeom>
        </p:spPr>
        <p:txBody>
          <a:bodyPr wrap="none">
            <a:spAutoFit/>
          </a:bodyPr>
          <a:lstStyle/>
          <a:p>
            <a:pPr algn="ctr"/>
            <a:r>
              <a:rPr lang="en-US" sz="7200" b="1" dirty="0">
                <a:solidFill>
                  <a:srgbClr val="FF0000"/>
                </a:solidFill>
                <a:latin typeface="Helvetica" panose="020B0604020202020204" pitchFamily="34" charset="0"/>
                <a:cs typeface="Helvetica" panose="020B0604020202020204" pitchFamily="34" charset="0"/>
              </a:rPr>
              <a:t>Introduction</a:t>
            </a:r>
          </a:p>
        </p:txBody>
      </p:sp>
      <p:sp>
        <p:nvSpPr>
          <p:cNvPr id="28" name="Rectangle 27"/>
          <p:cNvSpPr/>
          <p:nvPr/>
        </p:nvSpPr>
        <p:spPr>
          <a:xfrm>
            <a:off x="25642827" y="3700309"/>
            <a:ext cx="3518913" cy="1200329"/>
          </a:xfrm>
          <a:prstGeom prst="rect">
            <a:avLst/>
          </a:prstGeom>
        </p:spPr>
        <p:txBody>
          <a:bodyPr wrap="none">
            <a:spAutoFit/>
          </a:bodyPr>
          <a:lstStyle/>
          <a:p>
            <a:pPr algn="ctr"/>
            <a:r>
              <a:rPr lang="en-US" sz="7200" b="1" dirty="0">
                <a:solidFill>
                  <a:srgbClr val="FF0000"/>
                </a:solidFill>
                <a:latin typeface="Helvetica" panose="020B0604020202020204" pitchFamily="34" charset="0"/>
                <a:cs typeface="Helvetica" panose="020B0604020202020204" pitchFamily="34" charset="0"/>
              </a:rPr>
              <a:t>Results</a:t>
            </a:r>
          </a:p>
        </p:txBody>
      </p:sp>
      <p:sp>
        <p:nvSpPr>
          <p:cNvPr id="39" name="Rectangle 38"/>
          <p:cNvSpPr/>
          <p:nvPr/>
        </p:nvSpPr>
        <p:spPr>
          <a:xfrm>
            <a:off x="10795357" y="2707065"/>
            <a:ext cx="14569203" cy="584775"/>
          </a:xfrm>
          <a:prstGeom prst="rect">
            <a:avLst/>
          </a:prstGeom>
        </p:spPr>
        <p:txBody>
          <a:bodyPr wrap="square">
            <a:spAutoFit/>
          </a:bodyPr>
          <a:lstStyle/>
          <a:p>
            <a:pPr algn="ctr"/>
            <a:r>
              <a:rPr lang="en-US" sz="3200" b="1" dirty="0">
                <a:latin typeface="Helvetica" panose="020B0604020202020204" pitchFamily="34" charset="0"/>
                <a:cs typeface="Helvetica" panose="020B0604020202020204" pitchFamily="34" charset="0"/>
              </a:rPr>
              <a:t>Poster: </a:t>
            </a:r>
            <a:r>
              <a:rPr lang="en-US" sz="3200" b="1" dirty="0">
                <a:latin typeface="Helvetica" panose="020B0604020202020204" pitchFamily="34" charset="0"/>
                <a:cs typeface="Helvetica" panose="020B0604020202020204" pitchFamily="34" charset="0"/>
                <a:hlinkClick r:id="rId5"/>
              </a:rPr>
              <a:t>http://personal.denison.edu/~matthewsn/nitop2019 </a:t>
            </a:r>
            <a:endParaRPr lang="en-US" sz="3200" b="1" dirty="0">
              <a:latin typeface="Helvetica" panose="020B0604020202020204" pitchFamily="34" charset="0"/>
              <a:cs typeface="Helvetica" panose="020B0604020202020204" pitchFamily="34" charset="0"/>
            </a:endParaRPr>
          </a:p>
        </p:txBody>
      </p:sp>
      <p:sp>
        <p:nvSpPr>
          <p:cNvPr id="47" name="Rectangle 46"/>
          <p:cNvSpPr/>
          <p:nvPr/>
        </p:nvSpPr>
        <p:spPr>
          <a:xfrm>
            <a:off x="6185844" y="1725647"/>
            <a:ext cx="1811714" cy="338554"/>
          </a:xfrm>
          <a:prstGeom prst="rect">
            <a:avLst/>
          </a:prstGeom>
        </p:spPr>
        <p:txBody>
          <a:bodyPr wrap="none">
            <a:spAutoFit/>
          </a:bodyPr>
          <a:lstStyle/>
          <a:p>
            <a:r>
              <a:rPr lang="en-US" sz="1600" b="1" dirty="0">
                <a:solidFill>
                  <a:schemeClr val="bg1">
                    <a:lumMod val="75000"/>
                  </a:schemeClr>
                </a:solidFill>
                <a:latin typeface="Helvetica" panose="020B0604020202020204" pitchFamily="34" charset="0"/>
                <a:cs typeface="Helvetica" panose="020B0604020202020204" pitchFamily="34" charset="0"/>
              </a:rPr>
              <a:t>TED-Ed Lessons</a:t>
            </a:r>
            <a:endParaRPr lang="en-US" sz="1600" dirty="0">
              <a:solidFill>
                <a:schemeClr val="bg1">
                  <a:lumMod val="75000"/>
                </a:schemeClr>
              </a:solidFill>
            </a:endParaRPr>
          </a:p>
        </p:txBody>
      </p:sp>
      <p:sp>
        <p:nvSpPr>
          <p:cNvPr id="53" name="Rectangle 52"/>
          <p:cNvSpPr/>
          <p:nvPr/>
        </p:nvSpPr>
        <p:spPr>
          <a:xfrm>
            <a:off x="29292991" y="1725647"/>
            <a:ext cx="822661" cy="338554"/>
          </a:xfrm>
          <a:prstGeom prst="rect">
            <a:avLst/>
          </a:prstGeom>
        </p:spPr>
        <p:txBody>
          <a:bodyPr wrap="none">
            <a:spAutoFit/>
          </a:bodyPr>
          <a:lstStyle/>
          <a:p>
            <a:r>
              <a:rPr lang="en-US" sz="1600" b="1" dirty="0">
                <a:solidFill>
                  <a:schemeClr val="bg1">
                    <a:lumMod val="75000"/>
                  </a:schemeClr>
                </a:solidFill>
                <a:latin typeface="Helvetica" panose="020B0604020202020204" pitchFamily="34" charset="0"/>
                <a:cs typeface="Helvetica" panose="020B0604020202020204" pitchFamily="34" charset="0"/>
              </a:rPr>
              <a:t>Poster</a:t>
            </a:r>
            <a:endParaRPr lang="en-US" sz="1600" dirty="0">
              <a:solidFill>
                <a:schemeClr val="bg1">
                  <a:lumMod val="75000"/>
                </a:schemeClr>
              </a:solidFill>
            </a:endParaRPr>
          </a:p>
        </p:txBody>
      </p:sp>
      <p:sp>
        <p:nvSpPr>
          <p:cNvPr id="33" name="Rectangle 32"/>
          <p:cNvSpPr/>
          <p:nvPr/>
        </p:nvSpPr>
        <p:spPr>
          <a:xfrm>
            <a:off x="8665064" y="2041692"/>
            <a:ext cx="19402891" cy="584775"/>
          </a:xfrm>
          <a:prstGeom prst="rect">
            <a:avLst/>
          </a:prstGeom>
        </p:spPr>
        <p:txBody>
          <a:bodyPr wrap="square">
            <a:spAutoFit/>
          </a:bodyPr>
          <a:lstStyle/>
          <a:p>
            <a:pPr algn="ctr"/>
            <a:r>
              <a:rPr lang="en-US" sz="3200" b="1" dirty="0">
                <a:latin typeface="Helvetica" panose="020B0604020202020204" pitchFamily="34" charset="0"/>
                <a:cs typeface="Helvetica" panose="020B0604020202020204" pitchFamily="34" charset="0"/>
              </a:rPr>
              <a:t>Student-Generated TED-Ed Lessons: </a:t>
            </a:r>
            <a:r>
              <a:rPr lang="en-US" sz="3200" b="1" dirty="0">
                <a:latin typeface="Helvetica" panose="020B0604020202020204" pitchFamily="34" charset="0"/>
                <a:cs typeface="Helvetica" panose="020B0604020202020204" pitchFamily="34" charset="0"/>
                <a:hlinkClick r:id="rId6"/>
              </a:rPr>
              <a:t>http://personal.denison.edu/~matthewsn/psychologyofmusic</a:t>
            </a:r>
            <a:endParaRPr lang="en-US" sz="3200" b="1" dirty="0">
              <a:latin typeface="Helvetica" panose="020B0604020202020204" pitchFamily="34" charset="0"/>
              <a:cs typeface="Helvetica" panose="020B0604020202020204" pitchFamily="34" charset="0"/>
            </a:endParaRPr>
          </a:p>
        </p:txBody>
      </p:sp>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18593" y="119896"/>
            <a:ext cx="946216" cy="1478463"/>
          </a:xfrm>
          <a:prstGeom prst="rect">
            <a:avLst/>
          </a:prstGeom>
        </p:spPr>
      </p:pic>
      <p:pic>
        <p:nvPicPr>
          <p:cNvPr id="41" name="Picture 4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231213" y="85852"/>
            <a:ext cx="946216" cy="1478463"/>
          </a:xfrm>
          <a:prstGeom prst="rect">
            <a:avLst/>
          </a:prstGeom>
        </p:spPr>
      </p:pic>
      <p:sp>
        <p:nvSpPr>
          <p:cNvPr id="12" name="TextBox 11"/>
          <p:cNvSpPr txBox="1"/>
          <p:nvPr/>
        </p:nvSpPr>
        <p:spPr>
          <a:xfrm>
            <a:off x="370458" y="4771786"/>
            <a:ext cx="17211122" cy="2185214"/>
          </a:xfrm>
          <a:prstGeom prst="rect">
            <a:avLst/>
          </a:prstGeom>
          <a:noFill/>
        </p:spPr>
        <p:txBody>
          <a:bodyPr wrap="none" rtlCol="0">
            <a:spAutoFit/>
          </a:bodyPr>
          <a:lstStyle/>
          <a:p>
            <a:r>
              <a:rPr lang="en-US" sz="3400" dirty="0"/>
              <a:t>The APA’s oral communication guidelines for the Psychology Major require students to </a:t>
            </a:r>
          </a:p>
          <a:p>
            <a:r>
              <a:rPr lang="en-US" sz="3400" dirty="0"/>
              <a:t>“</a:t>
            </a:r>
            <a:r>
              <a:rPr lang="en-US" sz="3400" u="sng" dirty="0"/>
              <a:t>exhibit effective presentation skills for different purposes</a:t>
            </a:r>
            <a:r>
              <a:rPr lang="en-US" sz="3400" dirty="0"/>
              <a:t>” and “</a:t>
            </a:r>
            <a:r>
              <a:rPr lang="en-US" sz="3400" u="sng" dirty="0"/>
              <a:t>interact effectively with others</a:t>
            </a:r>
            <a:r>
              <a:rPr lang="en-US" sz="3400" dirty="0"/>
              <a:t>”</a:t>
            </a:r>
          </a:p>
          <a:p>
            <a:r>
              <a:rPr lang="en-US" sz="3400" dirty="0"/>
              <a:t>(</a:t>
            </a:r>
            <a:r>
              <a:rPr lang="en-US" sz="3400" dirty="0">
                <a:hlinkClick r:id="rId8"/>
              </a:rPr>
              <a:t>APA Guidelines, 2013, pp. 30-31</a:t>
            </a:r>
            <a:r>
              <a:rPr lang="en-US" sz="3400" dirty="0"/>
              <a:t>). Those guidelines motivated my </a:t>
            </a:r>
            <a:r>
              <a:rPr lang="en-US" sz="3400" i="1" dirty="0"/>
              <a:t>backward-designed</a:t>
            </a:r>
            <a:r>
              <a:rPr lang="en-US" sz="3400" dirty="0"/>
              <a:t> and </a:t>
            </a:r>
          </a:p>
          <a:p>
            <a:r>
              <a:rPr lang="en-US" sz="3400" i="1" dirty="0"/>
              <a:t>flipped</a:t>
            </a:r>
            <a:r>
              <a:rPr lang="en-US" sz="3400" dirty="0"/>
              <a:t> Psychology of Music course (N=20; spring 2017) and the following learning goals. </a:t>
            </a:r>
          </a:p>
        </p:txBody>
      </p:sp>
      <p:sp>
        <p:nvSpPr>
          <p:cNvPr id="42" name="TextBox 41"/>
          <p:cNvSpPr txBox="1"/>
          <p:nvPr/>
        </p:nvSpPr>
        <p:spPr>
          <a:xfrm>
            <a:off x="124114" y="12192000"/>
            <a:ext cx="17703811" cy="2708434"/>
          </a:xfrm>
          <a:prstGeom prst="rect">
            <a:avLst/>
          </a:prstGeom>
          <a:noFill/>
        </p:spPr>
        <p:txBody>
          <a:bodyPr wrap="square" rtlCol="0">
            <a:spAutoFit/>
          </a:bodyPr>
          <a:lstStyle/>
          <a:p>
            <a:r>
              <a:rPr lang="en-US" sz="3400" b="1" dirty="0"/>
              <a:t>Course Readings </a:t>
            </a:r>
            <a:r>
              <a:rPr lang="en-US" sz="3400" dirty="0"/>
              <a:t>– Typical class periods scaffolded the topical content via a sequence of three readings. First, </a:t>
            </a:r>
            <a:r>
              <a:rPr lang="en-US" sz="3400" i="1" dirty="0">
                <a:hlinkClick r:id="rId9"/>
              </a:rPr>
              <a:t>This is Your Brain on Music </a:t>
            </a:r>
            <a:r>
              <a:rPr lang="en-US" sz="3400" dirty="0"/>
              <a:t>(Levitin, 2006) provided a foundation for students with no musical background. Second, </a:t>
            </a:r>
            <a:r>
              <a:rPr lang="en-US" sz="3400" i="1" dirty="0">
                <a:hlinkClick r:id="rId10"/>
              </a:rPr>
              <a:t>Musicophilia</a:t>
            </a:r>
            <a:r>
              <a:rPr lang="en-US" sz="3400" dirty="0"/>
              <a:t> (Sacks, 2007) show-cased observational research via qualitative neurological case studies. Third, </a:t>
            </a:r>
            <a:r>
              <a:rPr lang="en-US" sz="3400" i="1" dirty="0">
                <a:hlinkClick r:id="rId11"/>
              </a:rPr>
              <a:t>Psychological </a:t>
            </a:r>
            <a:r>
              <a:rPr lang="en-US" sz="3400" i="1" dirty="0">
                <a:hlinkClick r:id="rId11"/>
              </a:rPr>
              <a:t>Science </a:t>
            </a:r>
            <a:r>
              <a:rPr lang="en-US" sz="3400" dirty="0">
                <a:hlinkClick r:id="rId11"/>
              </a:rPr>
              <a:t>articles </a:t>
            </a:r>
            <a:r>
              <a:rPr lang="en-US" sz="3400" dirty="0"/>
              <a:t>on music served as primary sources for contextualizing more sophisticated research designs and their statistics. </a:t>
            </a:r>
          </a:p>
        </p:txBody>
      </p:sp>
      <p:sp>
        <p:nvSpPr>
          <p:cNvPr id="44" name="Rectangle 43"/>
          <p:cNvSpPr/>
          <p:nvPr/>
        </p:nvSpPr>
        <p:spPr>
          <a:xfrm>
            <a:off x="6329916" y="11125200"/>
            <a:ext cx="3980578" cy="1200329"/>
          </a:xfrm>
          <a:prstGeom prst="rect">
            <a:avLst/>
          </a:prstGeom>
        </p:spPr>
        <p:txBody>
          <a:bodyPr wrap="none">
            <a:spAutoFit/>
          </a:bodyPr>
          <a:lstStyle/>
          <a:p>
            <a:pPr algn="ctr"/>
            <a:r>
              <a:rPr lang="en-US" sz="7200" b="1" dirty="0">
                <a:solidFill>
                  <a:srgbClr val="FF0000"/>
                </a:solidFill>
                <a:latin typeface="Helvetica" panose="020B0604020202020204" pitchFamily="34" charset="0"/>
                <a:cs typeface="Helvetica" panose="020B0604020202020204" pitchFamily="34" charset="0"/>
              </a:rPr>
              <a:t>Methods</a:t>
            </a:r>
          </a:p>
        </p:txBody>
      </p:sp>
      <p:sp>
        <p:nvSpPr>
          <p:cNvPr id="45" name="TextBox 44"/>
          <p:cNvSpPr txBox="1"/>
          <p:nvPr/>
        </p:nvSpPr>
        <p:spPr>
          <a:xfrm>
            <a:off x="1308082" y="8153400"/>
            <a:ext cx="14713964" cy="2708434"/>
          </a:xfrm>
          <a:prstGeom prst="rect">
            <a:avLst/>
          </a:prstGeom>
          <a:noFill/>
        </p:spPr>
        <p:txBody>
          <a:bodyPr wrap="none" rtlCol="0">
            <a:spAutoFit/>
          </a:bodyPr>
          <a:lstStyle/>
          <a:p>
            <a:r>
              <a:rPr lang="en-US" sz="3400" dirty="0"/>
              <a:t>1.      </a:t>
            </a:r>
            <a:r>
              <a:rPr lang="en-US" sz="3400" u="sng" dirty="0"/>
              <a:t>Communicate</a:t>
            </a:r>
            <a:r>
              <a:rPr lang="en-US" sz="3400" dirty="0"/>
              <a:t> more effectively when speaking, writing, reading and listening;</a:t>
            </a:r>
          </a:p>
          <a:p>
            <a:r>
              <a:rPr lang="en-US" sz="3400" dirty="0"/>
              <a:t>2.      </a:t>
            </a:r>
            <a:r>
              <a:rPr lang="en-US" sz="3400" u="sng" dirty="0"/>
              <a:t>Learn</a:t>
            </a:r>
            <a:r>
              <a:rPr lang="en-US" sz="3400" dirty="0"/>
              <a:t> more effectively, via enhanced self-regulation and meta-cognition;</a:t>
            </a:r>
          </a:p>
          <a:p>
            <a:r>
              <a:rPr lang="en-US" sz="3400" dirty="0"/>
              <a:t>3.      </a:t>
            </a:r>
            <a:r>
              <a:rPr lang="en-US" sz="3400" u="sng" dirty="0"/>
              <a:t>Integrate</a:t>
            </a:r>
            <a:r>
              <a:rPr lang="en-US" sz="3400" dirty="0"/>
              <a:t> seemingly unrelated ideas;  </a:t>
            </a:r>
          </a:p>
          <a:p>
            <a:r>
              <a:rPr lang="en-US" sz="3400" dirty="0"/>
              <a:t>4.      </a:t>
            </a:r>
            <a:r>
              <a:rPr lang="en-US" sz="3400" u="sng" dirty="0"/>
              <a:t>Apply</a:t>
            </a:r>
            <a:r>
              <a:rPr lang="en-US" sz="3400" dirty="0"/>
              <a:t> principles of </a:t>
            </a:r>
            <a:r>
              <a:rPr lang="en-US" sz="3400" i="1" dirty="0"/>
              <a:t>psychological science </a:t>
            </a:r>
            <a:r>
              <a:rPr lang="en-US" sz="3400" dirty="0"/>
              <a:t>to better understand music; </a:t>
            </a:r>
          </a:p>
          <a:p>
            <a:r>
              <a:rPr lang="en-US" sz="3400" dirty="0"/>
              <a:t>5.      </a:t>
            </a:r>
            <a:r>
              <a:rPr lang="en-US" sz="3400" u="sng" dirty="0"/>
              <a:t>Critically evaluate</a:t>
            </a:r>
            <a:r>
              <a:rPr lang="en-US" sz="3400" dirty="0"/>
              <a:t> </a:t>
            </a:r>
            <a:r>
              <a:rPr lang="en-US" sz="3400" i="1" dirty="0"/>
              <a:t>scientific</a:t>
            </a:r>
            <a:r>
              <a:rPr lang="en-US" sz="3400" dirty="0"/>
              <a:t> investigations of music.</a:t>
            </a:r>
          </a:p>
        </p:txBody>
      </p:sp>
      <p:sp>
        <p:nvSpPr>
          <p:cNvPr id="46" name="Rectangle 45"/>
          <p:cNvSpPr/>
          <p:nvPr/>
        </p:nvSpPr>
        <p:spPr>
          <a:xfrm>
            <a:off x="1380598" y="7086600"/>
            <a:ext cx="14436837" cy="1200329"/>
          </a:xfrm>
          <a:prstGeom prst="rect">
            <a:avLst/>
          </a:prstGeom>
        </p:spPr>
        <p:txBody>
          <a:bodyPr wrap="none">
            <a:spAutoFit/>
          </a:bodyPr>
          <a:lstStyle/>
          <a:p>
            <a:pPr algn="ctr"/>
            <a:r>
              <a:rPr lang="en-US" sz="7200" b="1" dirty="0">
                <a:solidFill>
                  <a:srgbClr val="FF0000"/>
                </a:solidFill>
                <a:latin typeface="Helvetica" panose="020B0604020202020204" pitchFamily="34" charset="0"/>
                <a:cs typeface="Helvetica" panose="020B0604020202020204" pitchFamily="34" charset="0"/>
              </a:rPr>
              <a:t>Goals – Students Will Learn to…</a:t>
            </a:r>
          </a:p>
        </p:txBody>
      </p:sp>
      <p:sp>
        <p:nvSpPr>
          <p:cNvPr id="16" name="TextBox 15"/>
          <p:cNvSpPr txBox="1"/>
          <p:nvPr/>
        </p:nvSpPr>
        <p:spPr>
          <a:xfrm>
            <a:off x="18323687" y="23988342"/>
            <a:ext cx="18157190" cy="400110"/>
          </a:xfrm>
          <a:prstGeom prst="rect">
            <a:avLst/>
          </a:prstGeom>
          <a:noFill/>
        </p:spPr>
        <p:txBody>
          <a:bodyPr wrap="square" rtlCol="0">
            <a:spAutoFit/>
          </a:bodyPr>
          <a:lstStyle/>
          <a:p>
            <a:r>
              <a:rPr lang="en-US" sz="2000" dirty="0" err="1"/>
              <a:t>n.s</a:t>
            </a:r>
            <a:r>
              <a:rPr lang="en-US" sz="2000" dirty="0"/>
              <a:t>.= Faded:      p &lt; 0.05 = Yellow Fill &amp; Bold (r &gt;= 0.444):      p &lt; 0.01 = Yellow Fill, Bold &amp; Underlined (r &gt;= 0.562):    p &lt; 0.001 = Yellow Fill, Bold, Underlined &amp; Italic (r &gt;= 0.680)</a:t>
            </a:r>
          </a:p>
        </p:txBody>
      </p:sp>
      <p:sp>
        <p:nvSpPr>
          <p:cNvPr id="48" name="Rectangle 47"/>
          <p:cNvSpPr/>
          <p:nvPr/>
        </p:nvSpPr>
        <p:spPr>
          <a:xfrm>
            <a:off x="24636459" y="24612600"/>
            <a:ext cx="5570757" cy="1200329"/>
          </a:xfrm>
          <a:prstGeom prst="rect">
            <a:avLst/>
          </a:prstGeom>
        </p:spPr>
        <p:txBody>
          <a:bodyPr wrap="none">
            <a:spAutoFit/>
          </a:bodyPr>
          <a:lstStyle/>
          <a:p>
            <a:pPr algn="ctr"/>
            <a:r>
              <a:rPr lang="en-US" sz="7200" b="1" dirty="0">
                <a:solidFill>
                  <a:srgbClr val="FF0000"/>
                </a:solidFill>
                <a:latin typeface="Helvetica" panose="020B0604020202020204" pitchFamily="34" charset="0"/>
                <a:cs typeface="Helvetica" panose="020B0604020202020204" pitchFamily="34" charset="0"/>
              </a:rPr>
              <a:t>Bottom Line</a:t>
            </a:r>
          </a:p>
        </p:txBody>
      </p:sp>
      <p:sp>
        <p:nvSpPr>
          <p:cNvPr id="49" name="TextBox 48"/>
          <p:cNvSpPr txBox="1"/>
          <p:nvPr/>
        </p:nvSpPr>
        <p:spPr>
          <a:xfrm>
            <a:off x="18351499" y="25831800"/>
            <a:ext cx="17843501" cy="1200329"/>
          </a:xfrm>
          <a:prstGeom prst="rect">
            <a:avLst/>
          </a:prstGeom>
          <a:noFill/>
        </p:spPr>
        <p:txBody>
          <a:bodyPr wrap="square" rtlCol="0">
            <a:spAutoFit/>
          </a:bodyPr>
          <a:lstStyle/>
          <a:p>
            <a:r>
              <a:rPr lang="en-US" sz="3600" dirty="0"/>
              <a:t>Students generated video-based open access TED-Ed Lessons to practice oral communication in psychology, and promote the public’s understanding of the </a:t>
            </a:r>
            <a:r>
              <a:rPr lang="en-US" sz="3600" i="1" dirty="0"/>
              <a:t>Psychology of Music. </a:t>
            </a:r>
            <a:r>
              <a:rPr lang="en-US" sz="3600" b="1" dirty="0">
                <a:solidFill>
                  <a:srgbClr val="FF0000"/>
                </a:solidFill>
              </a:rPr>
              <a:t>Please Share!</a:t>
            </a:r>
          </a:p>
        </p:txBody>
      </p:sp>
      <p:sp>
        <p:nvSpPr>
          <p:cNvPr id="19" name="Line 68"/>
          <p:cNvSpPr>
            <a:spLocks noChangeShapeType="1"/>
          </p:cNvSpPr>
          <p:nvPr/>
        </p:nvSpPr>
        <p:spPr bwMode="auto">
          <a:xfrm flipH="1" flipV="1">
            <a:off x="17907000" y="3462274"/>
            <a:ext cx="0" cy="23797768"/>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82" name="Rectangle 81"/>
          <p:cNvSpPr/>
          <p:nvPr/>
        </p:nvSpPr>
        <p:spPr>
          <a:xfrm>
            <a:off x="24974454" y="5575717"/>
            <a:ext cx="4133945" cy="11102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9BC5BB57-1049-4E95-815D-B15B18884FA9}"/>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8049955" y="21828982"/>
            <a:ext cx="18366909" cy="2066135"/>
          </a:xfrm>
          <a:prstGeom prst="rect">
            <a:avLst/>
          </a:prstGeom>
        </p:spPr>
      </p:pic>
      <p:sp>
        <p:nvSpPr>
          <p:cNvPr id="24" name="TextBox 23">
            <a:extLst>
              <a:ext uri="{FF2B5EF4-FFF2-40B4-BE49-F238E27FC236}">
                <a16:creationId xmlns:a16="http://schemas.microsoft.com/office/drawing/2014/main" id="{CC00EAA3-EA90-4107-93CD-69CB46F64DEA}"/>
              </a:ext>
            </a:extLst>
          </p:cNvPr>
          <p:cNvSpPr txBox="1"/>
          <p:nvPr/>
        </p:nvSpPr>
        <p:spPr>
          <a:xfrm>
            <a:off x="24306948" y="21183600"/>
            <a:ext cx="6190669" cy="646331"/>
          </a:xfrm>
          <a:prstGeom prst="rect">
            <a:avLst/>
          </a:prstGeom>
          <a:noFill/>
        </p:spPr>
        <p:txBody>
          <a:bodyPr wrap="none" rtlCol="0">
            <a:spAutoFit/>
          </a:bodyPr>
          <a:lstStyle/>
          <a:p>
            <a:r>
              <a:rPr lang="en-US" sz="3600" b="1" dirty="0"/>
              <a:t>Assessment Correlation Matrix </a:t>
            </a:r>
          </a:p>
        </p:txBody>
      </p:sp>
      <p:sp>
        <p:nvSpPr>
          <p:cNvPr id="32" name="TextBox 31">
            <a:extLst>
              <a:ext uri="{FF2B5EF4-FFF2-40B4-BE49-F238E27FC236}">
                <a16:creationId xmlns:a16="http://schemas.microsoft.com/office/drawing/2014/main" id="{1D6EB3BF-7C53-4986-9F2C-81DE11644D50}"/>
              </a:ext>
            </a:extLst>
          </p:cNvPr>
          <p:cNvSpPr txBox="1"/>
          <p:nvPr/>
        </p:nvSpPr>
        <p:spPr>
          <a:xfrm>
            <a:off x="23741426" y="12616901"/>
            <a:ext cx="7597208" cy="646331"/>
          </a:xfrm>
          <a:prstGeom prst="rect">
            <a:avLst/>
          </a:prstGeom>
          <a:noFill/>
        </p:spPr>
        <p:txBody>
          <a:bodyPr wrap="none" rtlCol="0">
            <a:spAutoFit/>
          </a:bodyPr>
          <a:lstStyle/>
          <a:p>
            <a:r>
              <a:rPr lang="en-US" sz="3600" b="1" dirty="0"/>
              <a:t>Student Learning-Effectiveness Ratings</a:t>
            </a:r>
          </a:p>
        </p:txBody>
      </p:sp>
      <p:pic>
        <p:nvPicPr>
          <p:cNvPr id="6" name="Picture 5">
            <a:extLst>
              <a:ext uri="{FF2B5EF4-FFF2-40B4-BE49-F238E27FC236}">
                <a16:creationId xmlns:a16="http://schemas.microsoft.com/office/drawing/2014/main" id="{64145B81-6607-4412-A9A0-16C1F689705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0987442" y="4975661"/>
            <a:ext cx="12107965" cy="7468642"/>
          </a:xfrm>
          <a:prstGeom prst="rect">
            <a:avLst/>
          </a:prstGeom>
        </p:spPr>
      </p:pic>
      <p:pic>
        <p:nvPicPr>
          <p:cNvPr id="4" name="Picture 3">
            <a:extLst>
              <a:ext uri="{FF2B5EF4-FFF2-40B4-BE49-F238E27FC236}">
                <a16:creationId xmlns:a16="http://schemas.microsoft.com/office/drawing/2014/main" id="{2B60389A-B5BF-4C07-9679-3DA1BB00298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8366510" y="13233920"/>
            <a:ext cx="17349828" cy="7644880"/>
          </a:xfrm>
          <a:prstGeom prst="rect">
            <a:avLst/>
          </a:prstGeom>
        </p:spPr>
      </p:pic>
      <p:sp>
        <p:nvSpPr>
          <p:cNvPr id="34" name="TextBox 33">
            <a:extLst>
              <a:ext uri="{FF2B5EF4-FFF2-40B4-BE49-F238E27FC236}">
                <a16:creationId xmlns:a16="http://schemas.microsoft.com/office/drawing/2014/main" id="{78878DC8-2135-40D2-B440-ED3EA97E4D7D}"/>
              </a:ext>
            </a:extLst>
          </p:cNvPr>
          <p:cNvSpPr txBox="1"/>
          <p:nvPr/>
        </p:nvSpPr>
        <p:spPr>
          <a:xfrm>
            <a:off x="124113" y="15087600"/>
            <a:ext cx="17703811" cy="3754874"/>
          </a:xfrm>
          <a:prstGeom prst="rect">
            <a:avLst/>
          </a:prstGeom>
          <a:noFill/>
        </p:spPr>
        <p:txBody>
          <a:bodyPr wrap="square" rtlCol="0">
            <a:spAutoFit/>
          </a:bodyPr>
          <a:lstStyle/>
          <a:p>
            <a:r>
              <a:rPr lang="en-US" sz="3400" b="1" dirty="0"/>
              <a:t>Before Each Class Period </a:t>
            </a:r>
            <a:r>
              <a:rPr lang="en-US" sz="3400" dirty="0"/>
              <a:t>– </a:t>
            </a:r>
            <a:r>
              <a:rPr lang="en-US" sz="3400" u="sng" dirty="0"/>
              <a:t>On the evening </a:t>
            </a:r>
            <a:r>
              <a:rPr lang="en-US" sz="3400" i="1" u="sng" dirty="0"/>
              <a:t>before</a:t>
            </a:r>
            <a:r>
              <a:rPr lang="en-US" sz="3400" dirty="0"/>
              <a:t> each class period, students generated and posted online either their PPT presentations, discussion-leading items, or potential exam questions. These items mapped onto the three above-noted readings for each class period. Across the semester, each student made three oral presentations (one on each above-noted source), and led three discussions (one on each above-noted source).  The requirement to post items on the evening </a:t>
            </a:r>
            <a:r>
              <a:rPr lang="en-US" sz="3400" i="1" dirty="0"/>
              <a:t>before</a:t>
            </a:r>
            <a:r>
              <a:rPr lang="en-US" sz="3400" dirty="0"/>
              <a:t> class enhanced self-regulation, preparedness, and exploited sleep-related consolidation (see </a:t>
            </a:r>
          </a:p>
          <a:p>
            <a:r>
              <a:rPr lang="en-US" sz="3400" dirty="0"/>
              <a:t>“</a:t>
            </a:r>
            <a:r>
              <a:rPr lang="en-US" sz="3400" dirty="0">
                <a:hlinkClick r:id="rId15"/>
              </a:rPr>
              <a:t>Relearn Faster and Retain Longer: Along with Practice, Sleep Makes Perfect</a:t>
            </a:r>
            <a:r>
              <a:rPr lang="en-US" sz="3400" dirty="0"/>
              <a:t>”, Mazza et al., 2016).</a:t>
            </a:r>
          </a:p>
        </p:txBody>
      </p:sp>
      <p:sp>
        <p:nvSpPr>
          <p:cNvPr id="36" name="TextBox 35">
            <a:extLst>
              <a:ext uri="{FF2B5EF4-FFF2-40B4-BE49-F238E27FC236}">
                <a16:creationId xmlns:a16="http://schemas.microsoft.com/office/drawing/2014/main" id="{805671A4-1074-4ABC-A8CD-AF8B564DD73B}"/>
              </a:ext>
            </a:extLst>
          </p:cNvPr>
          <p:cNvSpPr txBox="1"/>
          <p:nvPr/>
        </p:nvSpPr>
        <p:spPr>
          <a:xfrm>
            <a:off x="126989" y="19126200"/>
            <a:ext cx="17703811" cy="5847755"/>
          </a:xfrm>
          <a:prstGeom prst="rect">
            <a:avLst/>
          </a:prstGeom>
          <a:noFill/>
        </p:spPr>
        <p:txBody>
          <a:bodyPr wrap="square" rtlCol="0">
            <a:spAutoFit/>
          </a:bodyPr>
          <a:lstStyle/>
          <a:p>
            <a:r>
              <a:rPr lang="en-US" sz="3400" b="1" dirty="0"/>
              <a:t>Inside the Flipped Classroom </a:t>
            </a:r>
            <a:r>
              <a:rPr lang="en-US" sz="3400" dirty="0"/>
              <a:t>– Each 80-minute class period comprised three ~25-minute sections. In the first section, a student pair made a formal APA-conference style ~12-minute PPT presentation on a selection from </a:t>
            </a:r>
            <a:r>
              <a:rPr lang="en-US" sz="3400" i="1" dirty="0">
                <a:hlinkClick r:id="rId9"/>
              </a:rPr>
              <a:t>This is Your Brain on Music</a:t>
            </a:r>
            <a:r>
              <a:rPr lang="en-US" sz="3400" dirty="0"/>
              <a:t>. A second student pair subsequently led a ~12 minute class discussion on that reading. The second and third ~25-minute sections repeated that format, but with the </a:t>
            </a:r>
            <a:r>
              <a:rPr lang="en-US" sz="3400" i="1" dirty="0">
                <a:hlinkClick r:id="rId10"/>
              </a:rPr>
              <a:t>Musicophilia</a:t>
            </a:r>
            <a:r>
              <a:rPr lang="en-US" sz="3400" dirty="0"/>
              <a:t> reading and </a:t>
            </a:r>
            <a:r>
              <a:rPr lang="en-US" sz="3400" i="1" dirty="0">
                <a:hlinkClick r:id="rId11"/>
              </a:rPr>
              <a:t>Psychological Science </a:t>
            </a:r>
            <a:r>
              <a:rPr lang="en-US" sz="3400" dirty="0">
                <a:hlinkClick r:id="rId11"/>
              </a:rPr>
              <a:t>article</a:t>
            </a:r>
            <a:r>
              <a:rPr lang="en-US" sz="3400" dirty="0"/>
              <a:t>, respectively. Students who did not have a speaking role in a given session provided written peer-to-peer feedback on the PPT presentations during class. In this way, every student had an active role in class each session. Across the semester, each student had multiple opportunities to practice formal presentations and less formal interactive discussion-leading, per the above-noted APA guidelines. Each student also had multiple opportunities to work in pairs, practice providing constructive feedback, incorporate peer- and instructor-feedback, and complete written self-reflections. (See website for materials.)</a:t>
            </a:r>
          </a:p>
        </p:txBody>
      </p:sp>
      <p:sp>
        <p:nvSpPr>
          <p:cNvPr id="37" name="TextBox 36">
            <a:extLst>
              <a:ext uri="{FF2B5EF4-FFF2-40B4-BE49-F238E27FC236}">
                <a16:creationId xmlns:a16="http://schemas.microsoft.com/office/drawing/2014/main" id="{33C543F9-91E2-489B-AA68-2A4114C96B9E}"/>
              </a:ext>
            </a:extLst>
          </p:cNvPr>
          <p:cNvSpPr txBox="1"/>
          <p:nvPr/>
        </p:nvSpPr>
        <p:spPr>
          <a:xfrm>
            <a:off x="126989" y="25069800"/>
            <a:ext cx="17703811" cy="2185214"/>
          </a:xfrm>
          <a:prstGeom prst="rect">
            <a:avLst/>
          </a:prstGeom>
          <a:noFill/>
        </p:spPr>
        <p:txBody>
          <a:bodyPr wrap="square" rtlCol="0">
            <a:spAutoFit/>
          </a:bodyPr>
          <a:lstStyle/>
          <a:p>
            <a:r>
              <a:rPr lang="en-US" sz="3400" b="1" dirty="0"/>
              <a:t>Course Capstone Project </a:t>
            </a:r>
            <a:r>
              <a:rPr lang="en-US" sz="3400" dirty="0"/>
              <a:t>– In addition to the above scaffolding, the semester culminated in student-pairs making an oral presentation to a campus-wide audience, and a corresponding video-based TED-Ed lesson. These required students to learn about open-access resources while adapting their oral skills for audiences versed neither in music nor in psychological science. (See website TED-Eds.)</a:t>
            </a:r>
          </a:p>
        </p:txBody>
      </p:sp>
      <p:pic>
        <p:nvPicPr>
          <p:cNvPr id="3" name="Picture 2">
            <a:extLst>
              <a:ext uri="{FF2B5EF4-FFF2-40B4-BE49-F238E27FC236}">
                <a16:creationId xmlns:a16="http://schemas.microsoft.com/office/drawing/2014/main" id="{D38707AD-B593-4FED-8FA0-A697D2542C0F}"/>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461760" y="2052697"/>
            <a:ext cx="1234440" cy="1234440"/>
          </a:xfrm>
          <a:prstGeom prst="rect">
            <a:avLst/>
          </a:prstGeom>
        </p:spPr>
      </p:pic>
      <p:pic>
        <p:nvPicPr>
          <p:cNvPr id="26" name="Picture 25">
            <a:extLst>
              <a:ext uri="{FF2B5EF4-FFF2-40B4-BE49-F238E27FC236}">
                <a16:creationId xmlns:a16="http://schemas.microsoft.com/office/drawing/2014/main" id="{7A1693A2-8611-47DD-8EE0-9157D272FF34}"/>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9087101" y="2075434"/>
            <a:ext cx="1234440" cy="1234440"/>
          </a:xfrm>
          <a:prstGeom prst="rect">
            <a:avLst/>
          </a:prstGeom>
        </p:spPr>
      </p:pic>
    </p:spTree>
    <p:extLst>
      <p:ext uri="{BB962C8B-B14F-4D97-AF65-F5344CB8AC3E}">
        <p14:creationId xmlns:p14="http://schemas.microsoft.com/office/powerpoint/2010/main" val="1820793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1321</TotalTime>
  <Words>691</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Helvetica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Nestor Matthews</cp:lastModifiedBy>
  <cp:revision>88</cp:revision>
  <dcterms:created xsi:type="dcterms:W3CDTF">2013-12-22T15:23:10Z</dcterms:created>
  <dcterms:modified xsi:type="dcterms:W3CDTF">2018-07-31T16:26:27Z</dcterms:modified>
</cp:coreProperties>
</file>